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62" r:id="rId5"/>
    <p:sldId id="260" r:id="rId6"/>
    <p:sldId id="261" r:id="rId7"/>
    <p:sldId id="263" r:id="rId8"/>
    <p:sldId id="264" r:id="rId9"/>
    <p:sldId id="265" r:id="rId10"/>
    <p:sldId id="266"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4890" autoAdjust="0"/>
    <p:restoredTop sz="95647" autoAdjust="0"/>
  </p:normalViewPr>
  <p:slideViewPr>
    <p:cSldViewPr>
      <p:cViewPr varScale="1">
        <p:scale>
          <a:sx n="75" d="100"/>
          <a:sy n="75" d="100"/>
        </p:scale>
        <p:origin x="-1002" y="-96"/>
      </p:cViewPr>
      <p:guideLst>
        <p:guide orient="horz" pos="2160"/>
        <p:guide pos="2880"/>
      </p:guideLst>
    </p:cSldViewPr>
  </p:slideViewPr>
  <p:outlineViewPr>
    <p:cViewPr>
      <p:scale>
        <a:sx n="33" d="100"/>
        <a:sy n="33" d="100"/>
      </p:scale>
      <p:origin x="72"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AB0C19-A4E2-41DF-A5E0-52BD213BF381}" type="datetimeFigureOut">
              <a:rPr lang="ru-RU" smtClean="0"/>
              <a:pPr/>
              <a:t>27.02.2025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927792-24FC-404B-AF6E-21FD77967DB6}" type="slidenum">
              <a:rPr lang="ru-RU" smtClean="0"/>
              <a:pPr/>
              <a:t>‹#›</a:t>
            </a:fld>
            <a:endParaRPr lang="ru-RU"/>
          </a:p>
        </p:txBody>
      </p:sp>
    </p:spTree>
    <p:extLst>
      <p:ext uri="{BB962C8B-B14F-4D97-AF65-F5344CB8AC3E}">
        <p14:creationId xmlns:p14="http://schemas.microsoft.com/office/powerpoint/2010/main" val="644931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56D64C0-DE1D-4B91-9197-ECA23B85A2B9}" type="datetime1">
              <a:rPr lang="ru-RU" smtClean="0"/>
              <a:pPr/>
              <a:t>27.02.2025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340858-A0CD-4465-BBC8-1CDDB874B765}" type="slidenum">
              <a:rPr lang="ru-RU" smtClean="0"/>
              <a:pPr/>
              <a:t>‹#›</a:t>
            </a:fld>
            <a:endParaRPr lang="ru-RU"/>
          </a:p>
        </p:txBody>
      </p:sp>
    </p:spTree>
    <p:extLst>
      <p:ext uri="{BB962C8B-B14F-4D97-AF65-F5344CB8AC3E}">
        <p14:creationId xmlns:p14="http://schemas.microsoft.com/office/powerpoint/2010/main" val="10951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C1527A7-8A2C-4B01-8971-A55343A35443}" type="datetime1">
              <a:rPr lang="ru-RU" smtClean="0"/>
              <a:pPr/>
              <a:t>27.02.2025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340858-A0CD-4465-BBC8-1CDDB874B765}" type="slidenum">
              <a:rPr lang="ru-RU" smtClean="0"/>
              <a:pPr/>
              <a:t>‹#›</a:t>
            </a:fld>
            <a:endParaRPr lang="ru-RU"/>
          </a:p>
        </p:txBody>
      </p:sp>
    </p:spTree>
    <p:extLst>
      <p:ext uri="{BB962C8B-B14F-4D97-AF65-F5344CB8AC3E}">
        <p14:creationId xmlns:p14="http://schemas.microsoft.com/office/powerpoint/2010/main" val="1995884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5A4A75-5D79-4D6E-A5E3-47295A20D1E5}" type="datetime1">
              <a:rPr lang="ru-RU" smtClean="0"/>
              <a:pPr/>
              <a:t>27.02.2025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340858-A0CD-4465-BBC8-1CDDB874B765}" type="slidenum">
              <a:rPr lang="ru-RU" smtClean="0"/>
              <a:pPr/>
              <a:t>‹#›</a:t>
            </a:fld>
            <a:endParaRPr lang="ru-RU"/>
          </a:p>
        </p:txBody>
      </p:sp>
    </p:spTree>
    <p:extLst>
      <p:ext uri="{BB962C8B-B14F-4D97-AF65-F5344CB8AC3E}">
        <p14:creationId xmlns:p14="http://schemas.microsoft.com/office/powerpoint/2010/main" val="2805046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B4E6AB7-85B7-4E42-908A-4D326F258A40}" type="datetime1">
              <a:rPr lang="ru-RU" smtClean="0"/>
              <a:pPr/>
              <a:t>27.02.2025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340858-A0CD-4465-BBC8-1CDDB874B765}" type="slidenum">
              <a:rPr lang="ru-RU" smtClean="0"/>
              <a:pPr/>
              <a:t>‹#›</a:t>
            </a:fld>
            <a:endParaRPr lang="ru-RU"/>
          </a:p>
        </p:txBody>
      </p:sp>
    </p:spTree>
    <p:extLst>
      <p:ext uri="{BB962C8B-B14F-4D97-AF65-F5344CB8AC3E}">
        <p14:creationId xmlns:p14="http://schemas.microsoft.com/office/powerpoint/2010/main" val="4230601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0495823-F4CE-41D6-BABB-643EC9B37999}" type="datetime1">
              <a:rPr lang="ru-RU" smtClean="0"/>
              <a:pPr/>
              <a:t>27.02.2025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340858-A0CD-4465-BBC8-1CDDB874B765}" type="slidenum">
              <a:rPr lang="ru-RU" smtClean="0"/>
              <a:pPr/>
              <a:t>‹#›</a:t>
            </a:fld>
            <a:endParaRPr lang="ru-RU"/>
          </a:p>
        </p:txBody>
      </p:sp>
    </p:spTree>
    <p:extLst>
      <p:ext uri="{BB962C8B-B14F-4D97-AF65-F5344CB8AC3E}">
        <p14:creationId xmlns:p14="http://schemas.microsoft.com/office/powerpoint/2010/main" val="877728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3DA8014-053E-4FFA-BEA5-296474A71C24}" type="datetime1">
              <a:rPr lang="ru-RU" smtClean="0"/>
              <a:pPr/>
              <a:t>27.02.2025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340858-A0CD-4465-BBC8-1CDDB874B765}" type="slidenum">
              <a:rPr lang="ru-RU" smtClean="0"/>
              <a:pPr/>
              <a:t>‹#›</a:t>
            </a:fld>
            <a:endParaRPr lang="ru-RU"/>
          </a:p>
        </p:txBody>
      </p:sp>
    </p:spTree>
    <p:extLst>
      <p:ext uri="{BB962C8B-B14F-4D97-AF65-F5344CB8AC3E}">
        <p14:creationId xmlns:p14="http://schemas.microsoft.com/office/powerpoint/2010/main" val="1430000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16160B4-B82D-4BCE-9B25-AA5906572C15}" type="datetime1">
              <a:rPr lang="ru-RU" smtClean="0"/>
              <a:pPr/>
              <a:t>27.02.2025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1340858-A0CD-4465-BBC8-1CDDB874B765}" type="slidenum">
              <a:rPr lang="ru-RU" smtClean="0"/>
              <a:pPr/>
              <a:t>‹#›</a:t>
            </a:fld>
            <a:endParaRPr lang="ru-RU"/>
          </a:p>
        </p:txBody>
      </p:sp>
    </p:spTree>
    <p:extLst>
      <p:ext uri="{BB962C8B-B14F-4D97-AF65-F5344CB8AC3E}">
        <p14:creationId xmlns:p14="http://schemas.microsoft.com/office/powerpoint/2010/main" val="313760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58354B7-F972-42D4-BA18-338705F7D0FD}" type="datetime1">
              <a:rPr lang="ru-RU" smtClean="0"/>
              <a:pPr/>
              <a:t>27.02.2025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1340858-A0CD-4465-BBC8-1CDDB874B765}" type="slidenum">
              <a:rPr lang="ru-RU" smtClean="0"/>
              <a:pPr/>
              <a:t>‹#›</a:t>
            </a:fld>
            <a:endParaRPr lang="ru-RU"/>
          </a:p>
        </p:txBody>
      </p:sp>
    </p:spTree>
    <p:extLst>
      <p:ext uri="{BB962C8B-B14F-4D97-AF65-F5344CB8AC3E}">
        <p14:creationId xmlns:p14="http://schemas.microsoft.com/office/powerpoint/2010/main" val="1072242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9C03034-99C8-4A7B-AB5A-E28701F36D7B}" type="datetime1">
              <a:rPr lang="ru-RU" smtClean="0"/>
              <a:pPr/>
              <a:t>27.02.2025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1340858-A0CD-4465-BBC8-1CDDB874B765}" type="slidenum">
              <a:rPr lang="ru-RU" smtClean="0"/>
              <a:pPr/>
              <a:t>‹#›</a:t>
            </a:fld>
            <a:endParaRPr lang="ru-RU"/>
          </a:p>
        </p:txBody>
      </p:sp>
    </p:spTree>
    <p:extLst>
      <p:ext uri="{BB962C8B-B14F-4D97-AF65-F5344CB8AC3E}">
        <p14:creationId xmlns:p14="http://schemas.microsoft.com/office/powerpoint/2010/main" val="2092845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5A30EB9-FB60-4636-AA69-136843F12976}" type="datetime1">
              <a:rPr lang="ru-RU" smtClean="0"/>
              <a:pPr/>
              <a:t>27.02.2025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340858-A0CD-4465-BBC8-1CDDB874B765}" type="slidenum">
              <a:rPr lang="ru-RU" smtClean="0"/>
              <a:pPr/>
              <a:t>‹#›</a:t>
            </a:fld>
            <a:endParaRPr lang="ru-RU"/>
          </a:p>
        </p:txBody>
      </p:sp>
    </p:spTree>
    <p:extLst>
      <p:ext uri="{BB962C8B-B14F-4D97-AF65-F5344CB8AC3E}">
        <p14:creationId xmlns:p14="http://schemas.microsoft.com/office/powerpoint/2010/main" val="4238321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F8673A9-BC13-46EE-AE22-7D63444EEB6B}" type="datetime1">
              <a:rPr lang="ru-RU" smtClean="0"/>
              <a:pPr/>
              <a:t>27.02.2025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340858-A0CD-4465-BBC8-1CDDB874B765}" type="slidenum">
              <a:rPr lang="ru-RU" smtClean="0"/>
              <a:pPr/>
              <a:t>‹#›</a:t>
            </a:fld>
            <a:endParaRPr lang="ru-RU"/>
          </a:p>
        </p:txBody>
      </p:sp>
    </p:spTree>
    <p:extLst>
      <p:ext uri="{BB962C8B-B14F-4D97-AF65-F5344CB8AC3E}">
        <p14:creationId xmlns:p14="http://schemas.microsoft.com/office/powerpoint/2010/main" val="3233894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E29A97-4AB9-4C27-AB7F-97D4DAA726AD}" type="datetime1">
              <a:rPr lang="ru-RU" smtClean="0"/>
              <a:pPr/>
              <a:t>27.02.2025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340858-A0CD-4465-BBC8-1CDDB874B765}" type="slidenum">
              <a:rPr lang="ru-RU" smtClean="0"/>
              <a:pPr/>
              <a:t>‹#›</a:t>
            </a:fld>
            <a:endParaRPr lang="ru-RU"/>
          </a:p>
        </p:txBody>
      </p:sp>
    </p:spTree>
    <p:extLst>
      <p:ext uri="{BB962C8B-B14F-4D97-AF65-F5344CB8AC3E}">
        <p14:creationId xmlns:p14="http://schemas.microsoft.com/office/powerpoint/2010/main" val="2003065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188640"/>
            <a:ext cx="7772400" cy="1470025"/>
          </a:xfrm>
        </p:spPr>
        <p:txBody>
          <a:bodyPr/>
          <a:lstStyle/>
          <a:p>
            <a:r>
              <a:rPr lang="ru-RU" dirty="0" smtClean="0">
                <a:solidFill>
                  <a:srgbClr val="00B050"/>
                </a:solidFill>
              </a:rPr>
              <a:t>«Копейка рубль бережёт»</a:t>
            </a:r>
            <a:endParaRPr lang="ru-RU" dirty="0">
              <a:solidFill>
                <a:srgbClr val="00B050"/>
              </a:solidFill>
            </a:endParaRPr>
          </a:p>
        </p:txBody>
      </p:sp>
      <p:sp>
        <p:nvSpPr>
          <p:cNvPr id="3" name="Подзаголовок 2"/>
          <p:cNvSpPr>
            <a:spLocks noGrp="1"/>
          </p:cNvSpPr>
          <p:nvPr>
            <p:ph type="subTitle" idx="1"/>
          </p:nvPr>
        </p:nvSpPr>
        <p:spPr>
          <a:xfrm>
            <a:off x="4211960" y="5229200"/>
            <a:ext cx="4640560" cy="1343000"/>
          </a:xfrm>
        </p:spPr>
        <p:txBody>
          <a:bodyPr>
            <a:normAutofit/>
          </a:bodyPr>
          <a:lstStyle/>
          <a:p>
            <a:r>
              <a:rPr lang="ru-RU" sz="1800" dirty="0" smtClean="0">
                <a:solidFill>
                  <a:schemeClr val="tx1"/>
                </a:solidFill>
              </a:rPr>
              <a:t>Презентацию подготовила </a:t>
            </a:r>
          </a:p>
          <a:p>
            <a:r>
              <a:rPr lang="ru-RU" sz="1800" b="1" smtClean="0">
                <a:solidFill>
                  <a:schemeClr val="tx1"/>
                </a:solidFill>
              </a:rPr>
              <a:t>Лебедева </a:t>
            </a:r>
            <a:r>
              <a:rPr lang="ru-RU" sz="1800" b="1" dirty="0" smtClean="0">
                <a:solidFill>
                  <a:schemeClr val="tx1"/>
                </a:solidFill>
              </a:rPr>
              <a:t>Оксана Игоревна </a:t>
            </a:r>
          </a:p>
          <a:p>
            <a:r>
              <a:rPr lang="ru-RU" sz="1800" dirty="0" smtClean="0">
                <a:solidFill>
                  <a:schemeClr val="tx1"/>
                </a:solidFill>
              </a:rPr>
              <a:t>мама учениц Лебедевой А. (5 е </a:t>
            </a:r>
            <a:r>
              <a:rPr lang="ru-RU" sz="1800" dirty="0" err="1" smtClean="0">
                <a:solidFill>
                  <a:schemeClr val="tx1"/>
                </a:solidFill>
              </a:rPr>
              <a:t>кл</a:t>
            </a:r>
            <a:r>
              <a:rPr lang="ru-RU" sz="1800" dirty="0" smtClean="0">
                <a:solidFill>
                  <a:schemeClr val="tx1"/>
                </a:solidFill>
              </a:rPr>
              <a:t>.) , Лебедевой В. (1 г </a:t>
            </a:r>
            <a:r>
              <a:rPr lang="ru-RU" sz="1800" dirty="0" err="1" smtClean="0">
                <a:solidFill>
                  <a:schemeClr val="tx1"/>
                </a:solidFill>
              </a:rPr>
              <a:t>кл</a:t>
            </a:r>
            <a:r>
              <a:rPr lang="ru-RU" sz="1800" dirty="0" smtClean="0">
                <a:solidFill>
                  <a:schemeClr val="tx1"/>
                </a:solidFill>
              </a:rPr>
              <a:t>.)</a:t>
            </a:r>
            <a:endParaRPr lang="ru-RU" sz="1800" dirty="0">
              <a:solidFill>
                <a:schemeClr val="tx1"/>
              </a:solidFill>
            </a:endParaRPr>
          </a:p>
        </p:txBody>
      </p:sp>
      <p:pic>
        <p:nvPicPr>
          <p:cNvPr id="1026" name="Picture 2" descr="https://gas-kvas.com/uploads/posts/2023-01/1673960037_gas-kvas-com-p-risunok-na-temu-finansovaya-gramotnost-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340768"/>
            <a:ext cx="4608512" cy="3462395"/>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fld id="{21340858-A0CD-4465-BBC8-1CDDB874B765}" type="slidenum">
              <a:rPr lang="ru-RU" smtClean="0"/>
              <a:pPr/>
              <a:t>1</a:t>
            </a:fld>
            <a:endParaRPr lang="ru-RU"/>
          </a:p>
        </p:txBody>
      </p:sp>
    </p:spTree>
    <p:extLst>
      <p:ext uri="{BB962C8B-B14F-4D97-AF65-F5344CB8AC3E}">
        <p14:creationId xmlns:p14="http://schemas.microsoft.com/office/powerpoint/2010/main" val="35485574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23528" y="404664"/>
            <a:ext cx="8229600" cy="1143000"/>
          </a:xfrm>
        </p:spPr>
        <p:txBody>
          <a:bodyPr/>
          <a:lstStyle/>
          <a:p>
            <a:r>
              <a:rPr lang="ru-RU" dirty="0" smtClean="0">
                <a:solidFill>
                  <a:srgbClr val="00B050"/>
                </a:solidFill>
              </a:rPr>
              <a:t>Спасибо за внимание!</a:t>
            </a:r>
            <a:endParaRPr lang="ru-RU" dirty="0">
              <a:solidFill>
                <a:srgbClr val="00B05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1378198"/>
            <a:ext cx="7016452" cy="4541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p:txBody>
          <a:bodyPr/>
          <a:lstStyle/>
          <a:p>
            <a:fld id="{21340858-A0CD-4465-BBC8-1CDDB874B765}" type="slidenum">
              <a:rPr lang="ru-RU" smtClean="0"/>
              <a:pPr/>
              <a:t>10</a:t>
            </a:fld>
            <a:endParaRPr lang="ru-RU"/>
          </a:p>
        </p:txBody>
      </p:sp>
      <p:pic>
        <p:nvPicPr>
          <p:cNvPr id="3" name="zvuk-monet-padayuschih-mo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028384" y="2697162"/>
            <a:ext cx="487363" cy="487363"/>
          </a:xfrm>
          <a:prstGeom prst="rect">
            <a:avLst/>
          </a:prstGeom>
        </p:spPr>
      </p:pic>
    </p:spTree>
    <p:extLst>
      <p:ext uri="{BB962C8B-B14F-4D97-AF65-F5344CB8AC3E}">
        <p14:creationId xmlns:p14="http://schemas.microsoft.com/office/powerpoint/2010/main" val="182294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B050"/>
                </a:solidFill>
              </a:rPr>
              <a:t>Семейные финансы</a:t>
            </a:r>
            <a:endParaRPr lang="ru-RU" dirty="0">
              <a:solidFill>
                <a:srgbClr val="00B050"/>
              </a:solidFill>
            </a:endParaRPr>
          </a:p>
        </p:txBody>
      </p:sp>
      <p:sp>
        <p:nvSpPr>
          <p:cNvPr id="3" name="Объект 2"/>
          <p:cNvSpPr>
            <a:spLocks noGrp="1"/>
          </p:cNvSpPr>
          <p:nvPr>
            <p:ph sz="half" idx="1"/>
          </p:nvPr>
        </p:nvSpPr>
        <p:spPr>
          <a:xfrm>
            <a:off x="467544" y="1301587"/>
            <a:ext cx="5544616" cy="1911389"/>
          </a:xfrm>
        </p:spPr>
        <p:txBody>
          <a:bodyPr>
            <a:normAutofit fontScale="47500" lnSpcReduction="20000"/>
          </a:bodyPr>
          <a:lstStyle/>
          <a:p>
            <a:r>
              <a:rPr lang="ru-RU" dirty="0" smtClean="0"/>
              <a:t>Давайте знакомиться, меня зовут «Копейка», а мою маму «Рубль». Моя мама закончила экономический университет, работает в финансовой сфере и грамотно управляет деньгами, благодаря чему наше благосостояние и наш семейный капитал растут с каждым годом. Она очень заботливая, и с удовольствием поделится своими секретами управления денег с Вами. Я ее берегу, и очень хочу вырасти такой же крепкой, большой и устойчивой, как моя мама «Рубль». </a:t>
            </a:r>
            <a:endParaRPr lang="ru-RU" dirty="0"/>
          </a:p>
        </p:txBody>
      </p:sp>
      <p:sp>
        <p:nvSpPr>
          <p:cNvPr id="4" name="Объект 3"/>
          <p:cNvSpPr>
            <a:spLocks noGrp="1"/>
          </p:cNvSpPr>
          <p:nvPr>
            <p:ph sz="half" idx="2"/>
          </p:nvPr>
        </p:nvSpPr>
        <p:spPr>
          <a:xfrm>
            <a:off x="3203848" y="3356992"/>
            <a:ext cx="5688632" cy="2841179"/>
          </a:xfrm>
        </p:spPr>
        <p:txBody>
          <a:bodyPr>
            <a:normAutofit fontScale="47500" lnSpcReduction="20000"/>
          </a:bodyPr>
          <a:lstStyle/>
          <a:p>
            <a:pPr marL="0" indent="0">
              <a:buNone/>
            </a:pPr>
            <a:r>
              <a:rPr lang="ru-RU" dirty="0" smtClean="0"/>
              <a:t>Мама, расскажи, какой самый главный секрет богатства ? </a:t>
            </a:r>
          </a:p>
          <a:p>
            <a:pPr marL="0" indent="0">
              <a:buNone/>
            </a:pPr>
            <a:r>
              <a:rPr lang="ru-RU" dirty="0" smtClean="0"/>
              <a:t>Главным секретом, «Копейка», является </a:t>
            </a:r>
            <a:r>
              <a:rPr lang="ru-RU" u="sng" dirty="0" smtClean="0"/>
              <a:t>грамотное управление деньгами</a:t>
            </a:r>
            <a:r>
              <a:rPr lang="ru-RU" dirty="0" smtClean="0"/>
              <a:t>, даже если очень много зарабатывать, и все тратить до копейки, то не получится обрести богатство и создать сбережения. Деньги любят счет и учет. Давай с тобой разберем, что такое  </a:t>
            </a:r>
            <a:r>
              <a:rPr lang="ru-RU" u="sng" dirty="0" smtClean="0"/>
              <a:t>семейный бюджет</a:t>
            </a:r>
            <a:r>
              <a:rPr lang="ru-RU" dirty="0" smtClean="0"/>
              <a:t>, и какой вклад лично ты можешь сделать в создание богатства нашей семьи.</a:t>
            </a:r>
          </a:p>
          <a:p>
            <a:pPr marL="0" indent="0">
              <a:buNone/>
            </a:pPr>
            <a:r>
              <a:rPr lang="ru-RU" dirty="0" smtClean="0"/>
              <a:t>Семейный бюджет – доходы и расходы семьи за определенное время, например, за месяц. Деньги сначала попадают  в семью в виде доходов (зарплата родителей, доходы от вкладов, пособия и </a:t>
            </a:r>
            <a:r>
              <a:rPr lang="ru-RU" dirty="0" err="1" smtClean="0"/>
              <a:t>др</a:t>
            </a:r>
            <a:r>
              <a:rPr lang="ru-RU" dirty="0" smtClean="0"/>
              <a:t>),  а потом расходуются на разные блага (игрушки, еду, гаджеты, одежду и др.). Планировать бюджет нужно всегда, при любом уровне доходов.</a:t>
            </a:r>
          </a:p>
          <a:p>
            <a:pPr marL="0" indent="0">
              <a:buNone/>
            </a:pPr>
            <a:r>
              <a:rPr lang="ru-RU" u="sng" dirty="0" smtClean="0"/>
              <a:t>Лучший вариант бюджета,  это когда Доходы больше Расходов</a:t>
            </a:r>
            <a:r>
              <a:rPr lang="ru-RU" dirty="0" smtClean="0"/>
              <a:t>. Для этого всем членам семьи нужно бережно относиться к деньгам, планировать расходы, совершать покупки наиболее выгодными способами, откладывать часть денег в сбережения.</a:t>
            </a:r>
            <a:endParaRPr lang="ru-RU"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1268760"/>
            <a:ext cx="1944216"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429000"/>
            <a:ext cx="291219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p:txBody>
          <a:bodyPr/>
          <a:lstStyle/>
          <a:p>
            <a:fld id="{21340858-A0CD-4465-BBC8-1CDDB874B765}" type="slidenum">
              <a:rPr lang="ru-RU" smtClean="0"/>
              <a:pPr/>
              <a:t>2</a:t>
            </a:fld>
            <a:endParaRPr lang="ru-RU"/>
          </a:p>
        </p:txBody>
      </p:sp>
      <p:pic>
        <p:nvPicPr>
          <p:cNvPr id="13" name="zvuk-monet-padayuschih-mo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2293346" y="2897286"/>
            <a:ext cx="487363" cy="487363"/>
          </a:xfrm>
          <a:prstGeom prst="rect">
            <a:avLst/>
          </a:prstGeom>
        </p:spPr>
      </p:pic>
    </p:spTree>
    <p:extLst>
      <p:ext uri="{BB962C8B-B14F-4D97-AF65-F5344CB8AC3E}">
        <p14:creationId xmlns:p14="http://schemas.microsoft.com/office/powerpoint/2010/main" val="275009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7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ru-RU" sz="2400" dirty="0" smtClean="0">
                <a:solidFill>
                  <a:srgbClr val="00B050"/>
                </a:solidFill>
              </a:rPr>
              <a:t>Планирование семейного бюджета – вклад ребенка</a:t>
            </a:r>
            <a:endParaRPr lang="ru-RU" sz="2400" dirty="0">
              <a:solidFill>
                <a:srgbClr val="00B050"/>
              </a:solidFill>
            </a:endParaRPr>
          </a:p>
        </p:txBody>
      </p:sp>
      <p:sp>
        <p:nvSpPr>
          <p:cNvPr id="5" name="Текст 4"/>
          <p:cNvSpPr>
            <a:spLocks noGrp="1"/>
          </p:cNvSpPr>
          <p:nvPr>
            <p:ph type="body" idx="1"/>
          </p:nvPr>
        </p:nvSpPr>
        <p:spPr>
          <a:xfrm>
            <a:off x="395536" y="908720"/>
            <a:ext cx="5410944" cy="669751"/>
          </a:xfrm>
        </p:spPr>
        <p:txBody>
          <a:bodyPr/>
          <a:lstStyle/>
          <a:p>
            <a:r>
              <a:rPr lang="ru-RU" dirty="0" smtClean="0"/>
              <a:t>Расходы</a:t>
            </a:r>
            <a:endParaRPr lang="ru-RU" dirty="0"/>
          </a:p>
        </p:txBody>
      </p:sp>
      <p:sp>
        <p:nvSpPr>
          <p:cNvPr id="6" name="Объект 5"/>
          <p:cNvSpPr>
            <a:spLocks noGrp="1"/>
          </p:cNvSpPr>
          <p:nvPr>
            <p:ph sz="half" idx="2"/>
          </p:nvPr>
        </p:nvSpPr>
        <p:spPr>
          <a:xfrm>
            <a:off x="457200" y="1628801"/>
            <a:ext cx="3322712" cy="5040559"/>
          </a:xfrm>
        </p:spPr>
        <p:txBody>
          <a:bodyPr>
            <a:normAutofit fontScale="55000" lnSpcReduction="20000"/>
          </a:bodyPr>
          <a:lstStyle/>
          <a:p>
            <a:r>
              <a:rPr lang="ru-RU" u="sng" dirty="0" smtClean="0"/>
              <a:t>Создать список подарков на день рождения</a:t>
            </a:r>
            <a:r>
              <a:rPr lang="ru-RU" dirty="0" smtClean="0"/>
              <a:t>. Как правило, родственники и друзья озадачены вопросом, что же подарить. Вы сэкономите на покупке нужных вам вещей, и подарок будет полезным,  а также принесет вам больше удовольствия.</a:t>
            </a:r>
          </a:p>
          <a:p>
            <a:r>
              <a:rPr lang="ru-RU" u="sng" dirty="0" smtClean="0"/>
              <a:t>Планировать покупку нового гаджета, игрушки, одежды, обсуждая с родителями заранее, планируя дату покупки</a:t>
            </a:r>
            <a:r>
              <a:rPr lang="ru-RU" dirty="0" smtClean="0"/>
              <a:t>. Т.к. можно воспользоваться сезонными скидками, акциями и купить товар гораздо дешевле, чем в тот момент, когда просто этого захотелось.</a:t>
            </a:r>
          </a:p>
          <a:p>
            <a:r>
              <a:rPr lang="ru-RU" u="sng" dirty="0" smtClean="0"/>
              <a:t>Сделать своими руками, </a:t>
            </a:r>
            <a:r>
              <a:rPr lang="ru-RU" dirty="0" smtClean="0"/>
              <a:t>например, Украшения к празднику, открытки , угощения, устроить игры и развлечения вместо ведущего. Сэкономленные деньги =  заработанные деньги</a:t>
            </a:r>
          </a:p>
          <a:p>
            <a:r>
              <a:rPr lang="ru-RU" dirty="0" smtClean="0"/>
              <a:t>Когда возникает желание, что-то купить, всегда задавай себе вопрос, а действительно эта вещь мне нужна? </a:t>
            </a:r>
            <a:r>
              <a:rPr lang="ru-RU" u="sng" dirty="0" smtClean="0"/>
              <a:t>Подожди 10 секунд</a:t>
            </a:r>
            <a:r>
              <a:rPr lang="ru-RU" dirty="0" smtClean="0"/>
              <a:t>, и еще раз задай себе этот вопрос. Больше всего денег уходит на мелочи, которые с течением времени выливаются в огромные суммы денег.</a:t>
            </a:r>
            <a:endParaRPr lang="ru-RU" dirty="0"/>
          </a:p>
        </p:txBody>
      </p:sp>
      <p:sp>
        <p:nvSpPr>
          <p:cNvPr id="7" name="Текст 6"/>
          <p:cNvSpPr>
            <a:spLocks noGrp="1"/>
          </p:cNvSpPr>
          <p:nvPr>
            <p:ph type="body" sz="quarter" idx="3"/>
          </p:nvPr>
        </p:nvSpPr>
        <p:spPr>
          <a:xfrm>
            <a:off x="5940152" y="764704"/>
            <a:ext cx="2890664" cy="639762"/>
          </a:xfrm>
        </p:spPr>
        <p:txBody>
          <a:bodyPr/>
          <a:lstStyle/>
          <a:p>
            <a:r>
              <a:rPr lang="ru-RU" dirty="0" smtClean="0"/>
              <a:t>Доходы</a:t>
            </a:r>
            <a:endParaRPr lang="ru-RU" dirty="0"/>
          </a:p>
        </p:txBody>
      </p:sp>
      <p:sp>
        <p:nvSpPr>
          <p:cNvPr id="8" name="Объект 7"/>
          <p:cNvSpPr>
            <a:spLocks noGrp="1"/>
          </p:cNvSpPr>
          <p:nvPr>
            <p:ph sz="quarter" idx="4"/>
          </p:nvPr>
        </p:nvSpPr>
        <p:spPr>
          <a:xfrm>
            <a:off x="6228184" y="1628800"/>
            <a:ext cx="2458616" cy="4497363"/>
          </a:xfrm>
        </p:spPr>
        <p:txBody>
          <a:bodyPr>
            <a:normAutofit fontScale="92500" lnSpcReduction="20000"/>
          </a:bodyPr>
          <a:lstStyle/>
          <a:p>
            <a:pPr>
              <a:lnSpc>
                <a:spcPct val="80000"/>
              </a:lnSpc>
            </a:pPr>
            <a:r>
              <a:rPr lang="ru-RU" sz="1700" dirty="0"/>
              <a:t>Помочь родителям выбрать </a:t>
            </a:r>
            <a:r>
              <a:rPr lang="ru-RU" sz="1700" dirty="0" smtClean="0"/>
              <a:t>дома ненужные </a:t>
            </a:r>
            <a:r>
              <a:rPr lang="ru-RU" sz="1700" dirty="0"/>
              <a:t>игрушки, одежду, которую уже не носите, и </a:t>
            </a:r>
            <a:r>
              <a:rPr lang="ru-RU" sz="1700" u="sng" dirty="0"/>
              <a:t>продать </a:t>
            </a:r>
            <a:r>
              <a:rPr lang="ru-RU" sz="1700" dirty="0"/>
              <a:t>их на ресурсах в интернете, например</a:t>
            </a:r>
            <a:r>
              <a:rPr lang="ru-RU" sz="1700" u="sng" dirty="0"/>
              <a:t>, на </a:t>
            </a:r>
            <a:r>
              <a:rPr lang="ru-RU" sz="1700" u="sng" dirty="0" err="1"/>
              <a:t>Авито</a:t>
            </a:r>
            <a:r>
              <a:rPr lang="ru-RU" sz="1700" dirty="0"/>
              <a:t>.  Это позволит вернуть деньги в семейный бюджет</a:t>
            </a:r>
            <a:r>
              <a:rPr lang="ru-RU" sz="1700" dirty="0" smtClean="0"/>
              <a:t>.</a:t>
            </a:r>
          </a:p>
          <a:p>
            <a:pPr>
              <a:lnSpc>
                <a:spcPct val="80000"/>
              </a:lnSpc>
            </a:pPr>
            <a:r>
              <a:rPr lang="ru-RU" sz="1700" u="sng" dirty="0" smtClean="0"/>
              <a:t>Сэкономленные деньги = заработанные деньги. </a:t>
            </a:r>
            <a:r>
              <a:rPr lang="ru-RU" sz="1700" dirty="0" smtClean="0"/>
              <a:t>Больше всего денег уходит на мелочи, это печенье в упаковках, булочки и т.п. Ты можешь завести себе правило радовать своих близких, хотя бы 1 раз в неделю, собственной выпечкой. Экономия от твоего увлечения будет вкладом в ваш семейный бюджет.</a:t>
            </a:r>
          </a:p>
          <a:p>
            <a:pPr>
              <a:lnSpc>
                <a:spcPct val="80000"/>
              </a:lnSpc>
            </a:pPr>
            <a:endParaRPr lang="ru-RU" sz="1700" dirty="0" smtClean="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2434689"/>
            <a:ext cx="2592288" cy="176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p:txBody>
          <a:bodyPr/>
          <a:lstStyle/>
          <a:p>
            <a:fld id="{21340858-A0CD-4465-BBC8-1CDDB874B765}" type="slidenum">
              <a:rPr lang="ru-RU" smtClean="0"/>
              <a:pPr/>
              <a:t>3</a:t>
            </a:fld>
            <a:endParaRPr lang="ru-RU"/>
          </a:p>
        </p:txBody>
      </p:sp>
      <p:pic>
        <p:nvPicPr>
          <p:cNvPr id="4" name="earning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588693" y="4365104"/>
            <a:ext cx="487363" cy="487363"/>
          </a:xfrm>
          <a:prstGeom prst="rect">
            <a:avLst/>
          </a:prstGeom>
        </p:spPr>
      </p:pic>
    </p:spTree>
    <p:extLst>
      <p:ext uri="{BB962C8B-B14F-4D97-AF65-F5344CB8AC3E}">
        <p14:creationId xmlns:p14="http://schemas.microsoft.com/office/powerpoint/2010/main" val="340065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860409"/>
            <a:ext cx="2078360" cy="2771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p:txBody>
          <a:bodyPr>
            <a:normAutofit/>
          </a:bodyPr>
          <a:lstStyle/>
          <a:p>
            <a:r>
              <a:rPr lang="ru-RU" sz="2400" dirty="0">
                <a:solidFill>
                  <a:srgbClr val="00B050"/>
                </a:solidFill>
              </a:rPr>
              <a:t>Ежедневный выбор – реализация большой финансовой цели</a:t>
            </a:r>
          </a:p>
        </p:txBody>
      </p:sp>
      <p:sp>
        <p:nvSpPr>
          <p:cNvPr id="3" name="Текст 2"/>
          <p:cNvSpPr>
            <a:spLocks noGrp="1"/>
          </p:cNvSpPr>
          <p:nvPr>
            <p:ph type="body" idx="1"/>
          </p:nvPr>
        </p:nvSpPr>
        <p:spPr>
          <a:xfrm>
            <a:off x="323528" y="1196752"/>
            <a:ext cx="8352928" cy="936104"/>
          </a:xfrm>
        </p:spPr>
        <p:txBody>
          <a:bodyPr>
            <a:normAutofit fontScale="25000" lnSpcReduction="20000"/>
          </a:bodyPr>
          <a:lstStyle/>
          <a:p>
            <a:r>
              <a:rPr lang="ru-RU" sz="4800" dirty="0" smtClean="0"/>
              <a:t>Давай </a:t>
            </a:r>
            <a:r>
              <a:rPr lang="ru-RU" sz="4800" dirty="0"/>
              <a:t>посчитаем, например, ты очень любишь мармеладки в красивой упаковке, которые стоят 162 </a:t>
            </a:r>
            <a:r>
              <a:rPr lang="ru-RU" sz="4800" dirty="0" err="1"/>
              <a:t>руб</a:t>
            </a:r>
            <a:r>
              <a:rPr lang="ru-RU" sz="4800" dirty="0"/>
              <a:t>, и ты каждый день ходишь за ними в магазин и тратишь карманные деньги. В месяц ты тратишь на них 162*30 = 4860 </a:t>
            </a:r>
            <a:r>
              <a:rPr lang="ru-RU" sz="4800" dirty="0" err="1"/>
              <a:t>руб</a:t>
            </a:r>
            <a:r>
              <a:rPr lang="ru-RU" sz="4800" dirty="0"/>
              <a:t>,  а в год 4860*12 = 58320 руб. Только подумай, на что может семья потратить эту сумму ? Вполне хватит на  оплату твоей путевки в отпуск, а нужно всего лишь отказаться от дорогостоящего лакомства.  </a:t>
            </a:r>
          </a:p>
          <a:p>
            <a:pPr>
              <a:lnSpc>
                <a:spcPct val="80000"/>
              </a:lnSpc>
            </a:pPr>
            <a:endParaRPr lang="ru-RU" dirty="0"/>
          </a:p>
          <a:p>
            <a:endParaRPr lang="ru-RU" dirty="0"/>
          </a:p>
        </p:txBody>
      </p:sp>
      <p:pic>
        <p:nvPicPr>
          <p:cNvPr id="4099" name="Picture 3"/>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1844824"/>
            <a:ext cx="1825155"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9444" y="3243071"/>
            <a:ext cx="2155801" cy="232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0210" y="2132856"/>
            <a:ext cx="1885416" cy="2271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p:txBody>
          <a:bodyPr/>
          <a:lstStyle/>
          <a:p>
            <a:fld id="{21340858-A0CD-4465-BBC8-1CDDB874B765}" type="slidenum">
              <a:rPr lang="ru-RU" smtClean="0"/>
              <a:pPr/>
              <a:t>4</a:t>
            </a:fld>
            <a:endParaRPr lang="ru-RU"/>
          </a:p>
        </p:txBody>
      </p:sp>
      <p:pic>
        <p:nvPicPr>
          <p:cNvPr id="5" name="aves_sea_gul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3429236" y="4509120"/>
            <a:ext cx="487363" cy="487363"/>
          </a:xfrm>
          <a:prstGeom prst="rect">
            <a:avLst/>
          </a:prstGeom>
        </p:spPr>
      </p:pic>
    </p:spTree>
    <p:extLst>
      <p:ext uri="{BB962C8B-B14F-4D97-AF65-F5344CB8AC3E}">
        <p14:creationId xmlns:p14="http://schemas.microsoft.com/office/powerpoint/2010/main" val="2469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720080"/>
          </a:xfrm>
        </p:spPr>
        <p:txBody>
          <a:bodyPr>
            <a:normAutofit/>
          </a:bodyPr>
          <a:lstStyle/>
          <a:p>
            <a:r>
              <a:rPr lang="ru-RU" sz="2400" dirty="0">
                <a:solidFill>
                  <a:srgbClr val="00B050"/>
                </a:solidFill>
              </a:rPr>
              <a:t>Безопасное обращение с деньгами</a:t>
            </a:r>
          </a:p>
        </p:txBody>
      </p:sp>
      <p:sp>
        <p:nvSpPr>
          <p:cNvPr id="5" name="Текст 4"/>
          <p:cNvSpPr>
            <a:spLocks noGrp="1"/>
          </p:cNvSpPr>
          <p:nvPr>
            <p:ph type="body" idx="1"/>
          </p:nvPr>
        </p:nvSpPr>
        <p:spPr>
          <a:xfrm>
            <a:off x="539552" y="1124744"/>
            <a:ext cx="8075240" cy="906115"/>
          </a:xfrm>
        </p:spPr>
        <p:txBody>
          <a:bodyPr>
            <a:normAutofit/>
          </a:bodyPr>
          <a:lstStyle/>
          <a:p>
            <a:r>
              <a:rPr lang="ru-RU" sz="1400" dirty="0"/>
              <a:t>Мама, а расскажи, как избежать потери денег,  какие ты секреты знаешь?</a:t>
            </a:r>
          </a:p>
          <a:p>
            <a:r>
              <a:rPr lang="ru-RU" sz="1400" dirty="0"/>
              <a:t>«Копейка» есть правила, которые лучше соблюдать, чтобы не попасть в ловушки мошенников, и не потерять деньги.</a:t>
            </a:r>
          </a:p>
        </p:txBody>
      </p:sp>
      <p:sp>
        <p:nvSpPr>
          <p:cNvPr id="6" name="Объект 5"/>
          <p:cNvSpPr>
            <a:spLocks noGrp="1"/>
          </p:cNvSpPr>
          <p:nvPr>
            <p:ph sz="half" idx="2"/>
          </p:nvPr>
        </p:nvSpPr>
        <p:spPr/>
        <p:txBody>
          <a:bodyPr>
            <a:normAutofit fontScale="55000" lnSpcReduction="20000"/>
          </a:bodyPr>
          <a:lstStyle/>
          <a:p>
            <a:pPr lvl="0"/>
            <a:r>
              <a:rPr lang="ru-RU" dirty="0"/>
              <a:t>Использование карты или платежного </a:t>
            </a:r>
            <a:r>
              <a:rPr lang="ru-RU" dirty="0" err="1"/>
              <a:t>стикера</a:t>
            </a:r>
            <a:r>
              <a:rPr lang="ru-RU" dirty="0"/>
              <a:t> вместо наличных. Деньги гораздо проще потерять и потратить, если они будут в виде наличных. Картой гораздо труднее воспользоваться и проще отследить, где были потрачены деньги. А также у вас есть возможность заблокировать карту в случае ее утери, или просто вывести деньги со счета, чтобы никто не смог их </a:t>
            </a:r>
            <a:r>
              <a:rPr lang="ru-RU" dirty="0" smtClean="0"/>
              <a:t>потратить. Исключается риск сдачи фальшивыми деньгами. </a:t>
            </a:r>
          </a:p>
          <a:p>
            <a:r>
              <a:rPr lang="ru-RU" dirty="0"/>
              <a:t>Никому не давайте свою карту и не рассказывайте секретные сведения про карту (ПИН-код, реквизиты карты и секретный код на обратной стороне карты</a:t>
            </a:r>
            <a:r>
              <a:rPr lang="ru-RU" dirty="0" smtClean="0"/>
              <a:t>) </a:t>
            </a:r>
            <a:endParaRPr lang="ru-RU" dirty="0"/>
          </a:p>
          <a:p>
            <a:r>
              <a:rPr lang="ru-RU" dirty="0" smtClean="0"/>
              <a:t>Нельзя проходить </a:t>
            </a:r>
            <a:r>
              <a:rPr lang="ru-RU" dirty="0"/>
              <a:t>по ссылкам в СМС, мессенджерах, отвечать на звонки с незнакомых </a:t>
            </a:r>
            <a:r>
              <a:rPr lang="ru-RU" dirty="0" smtClean="0"/>
              <a:t>номеров, это могут быть мошенники или программы-вирусы.</a:t>
            </a:r>
          </a:p>
          <a:p>
            <a:pPr lvl="0"/>
            <a:r>
              <a:rPr lang="ru-RU" dirty="0"/>
              <a:t>Для покупок в интернете лучше использовать приложения магазинов, либо отдельную карту для оплаты покупок в интернете, на ней лучше не хранить крупные суммы</a:t>
            </a:r>
            <a:r>
              <a:rPr lang="ru-RU" dirty="0" smtClean="0"/>
              <a:t>.</a:t>
            </a:r>
          </a:p>
          <a:p>
            <a:pPr marL="0" lvl="0" indent="0">
              <a:buNone/>
            </a:pPr>
            <a:endParaRPr lang="ru-RU" dirty="0"/>
          </a:p>
          <a:p>
            <a:endParaRPr lang="ru-RU" dirty="0"/>
          </a:p>
          <a:p>
            <a:pPr lvl="0"/>
            <a:endParaRPr lang="ru-RU" dirty="0" smtClean="0"/>
          </a:p>
          <a:p>
            <a:pPr lvl="0"/>
            <a:endParaRPr lang="ru-RU" dirty="0"/>
          </a:p>
          <a:p>
            <a:endParaRPr lang="ru-RU" b="1" dirty="0"/>
          </a:p>
        </p:txBody>
      </p:sp>
      <p:sp>
        <p:nvSpPr>
          <p:cNvPr id="7" name="Текст 6"/>
          <p:cNvSpPr>
            <a:spLocks noGrp="1"/>
          </p:cNvSpPr>
          <p:nvPr>
            <p:ph type="body" sz="quarter" idx="3"/>
          </p:nvPr>
        </p:nvSpPr>
        <p:spPr>
          <a:xfrm>
            <a:off x="4644008" y="3573016"/>
            <a:ext cx="4041775" cy="576063"/>
          </a:xfrm>
        </p:spPr>
        <p:txBody>
          <a:bodyPr/>
          <a:lstStyle/>
          <a:p>
            <a:r>
              <a:rPr lang="ru-RU" dirty="0" smtClean="0"/>
              <a:t>Безопасность + доход</a:t>
            </a:r>
            <a:endParaRPr lang="ru-RU" dirty="0"/>
          </a:p>
        </p:txBody>
      </p:sp>
      <p:sp>
        <p:nvSpPr>
          <p:cNvPr id="8" name="Объект 7"/>
          <p:cNvSpPr>
            <a:spLocks noGrp="1"/>
          </p:cNvSpPr>
          <p:nvPr>
            <p:ph sz="quarter" idx="4"/>
          </p:nvPr>
        </p:nvSpPr>
        <p:spPr>
          <a:xfrm>
            <a:off x="4645025" y="4149080"/>
            <a:ext cx="4041775" cy="1977082"/>
          </a:xfrm>
        </p:spPr>
        <p:txBody>
          <a:bodyPr>
            <a:normAutofit fontScale="70000" lnSpcReduction="20000"/>
          </a:bodyPr>
          <a:lstStyle/>
          <a:p>
            <a:pPr marL="0" indent="0">
              <a:buNone/>
            </a:pPr>
            <a:r>
              <a:rPr lang="ru-RU" dirty="0"/>
              <a:t> </a:t>
            </a:r>
            <a:r>
              <a:rPr lang="ru-RU" dirty="0" smtClean="0"/>
              <a:t>- Деньги лучше хранить на накопительном счете в банке, а в случае необходимости их в момент можно перевести на карту, используя приложение банка. При этом банк еще будет выплачивать доход в виде процентов, что позволит нам увеличить доходы семьи. </a:t>
            </a:r>
          </a:p>
          <a:p>
            <a:pPr marL="0" indent="0">
              <a:buNone/>
            </a:pPr>
            <a:endParaRPr lang="ru-RU"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060848"/>
            <a:ext cx="3240360"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p:txBody>
          <a:bodyPr/>
          <a:lstStyle/>
          <a:p>
            <a:fld id="{21340858-A0CD-4465-BBC8-1CDDB874B765}" type="slidenum">
              <a:rPr lang="ru-RU" smtClean="0"/>
              <a:pPr/>
              <a:t>5</a:t>
            </a:fld>
            <a:endParaRPr lang="ru-RU"/>
          </a:p>
        </p:txBody>
      </p:sp>
      <p:pic>
        <p:nvPicPr>
          <p:cNvPr id="9" name="8fa134cac8736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211960" y="5877272"/>
            <a:ext cx="487363" cy="487363"/>
          </a:xfrm>
          <a:prstGeom prst="rect">
            <a:avLst/>
          </a:prstGeom>
        </p:spPr>
      </p:pic>
    </p:spTree>
    <p:extLst>
      <p:ext uri="{BB962C8B-B14F-4D97-AF65-F5344CB8AC3E}">
        <p14:creationId xmlns:p14="http://schemas.microsoft.com/office/powerpoint/2010/main" val="292904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ru-RU" sz="2400" dirty="0">
                <a:solidFill>
                  <a:srgbClr val="00B050"/>
                </a:solidFill>
              </a:rPr>
              <a:t>Карманные деньги</a:t>
            </a:r>
          </a:p>
        </p:txBody>
      </p:sp>
      <p:sp>
        <p:nvSpPr>
          <p:cNvPr id="3" name="Текст 2"/>
          <p:cNvSpPr>
            <a:spLocks noGrp="1"/>
          </p:cNvSpPr>
          <p:nvPr>
            <p:ph type="body" idx="1"/>
          </p:nvPr>
        </p:nvSpPr>
        <p:spPr>
          <a:xfrm>
            <a:off x="251520" y="836712"/>
            <a:ext cx="3600400" cy="1152128"/>
          </a:xfrm>
        </p:spPr>
        <p:txBody>
          <a:bodyPr>
            <a:normAutofit fontScale="55000" lnSpcReduction="20000"/>
          </a:bodyPr>
          <a:lstStyle/>
          <a:p>
            <a:r>
              <a:rPr lang="ru-RU" dirty="0" smtClean="0"/>
              <a:t>Копейка, а хочешь сама научиться управлять деньгами? Конечно хочу, ответила она. Давай тогда, поговорим о карманных деньгах. Что это такое, и для чего родители дают детям карманные деньги?</a:t>
            </a:r>
            <a:endParaRPr lang="ru-RU" dirty="0"/>
          </a:p>
        </p:txBody>
      </p:sp>
      <p:sp>
        <p:nvSpPr>
          <p:cNvPr id="4" name="Объект 3"/>
          <p:cNvSpPr>
            <a:spLocks noGrp="1"/>
          </p:cNvSpPr>
          <p:nvPr>
            <p:ph sz="half" idx="2"/>
          </p:nvPr>
        </p:nvSpPr>
        <p:spPr>
          <a:xfrm>
            <a:off x="457200" y="2174875"/>
            <a:ext cx="3970784" cy="1974205"/>
          </a:xfrm>
        </p:spPr>
        <p:txBody>
          <a:bodyPr>
            <a:normAutofit fontScale="77500" lnSpcReduction="20000"/>
          </a:bodyPr>
          <a:lstStyle/>
          <a:p>
            <a:r>
              <a:rPr lang="ru-RU" dirty="0" smtClean="0"/>
              <a:t>Карманные деньги – это деньги, которые родители регулярно выдают ребенку на мелкие расходы. </a:t>
            </a:r>
          </a:p>
          <a:p>
            <a:r>
              <a:rPr lang="ru-RU" dirty="0" smtClean="0"/>
              <a:t>Цель карманных денег – научить ребенка обращаться с деньгами  и правильно их тратить.</a:t>
            </a:r>
          </a:p>
          <a:p>
            <a:endParaRPr lang="ru-RU" dirty="0"/>
          </a:p>
          <a:p>
            <a:endParaRPr lang="ru-RU" dirty="0" smtClean="0"/>
          </a:p>
          <a:p>
            <a:endParaRPr lang="ru-RU" dirty="0"/>
          </a:p>
        </p:txBody>
      </p:sp>
      <p:sp>
        <p:nvSpPr>
          <p:cNvPr id="5" name="Текст 4"/>
          <p:cNvSpPr>
            <a:spLocks noGrp="1"/>
          </p:cNvSpPr>
          <p:nvPr>
            <p:ph type="body" sz="quarter" idx="3"/>
          </p:nvPr>
        </p:nvSpPr>
        <p:spPr>
          <a:xfrm>
            <a:off x="4716016" y="620688"/>
            <a:ext cx="4041775" cy="525735"/>
          </a:xfrm>
        </p:spPr>
        <p:txBody>
          <a:bodyPr>
            <a:normAutofit/>
          </a:bodyPr>
          <a:lstStyle/>
          <a:p>
            <a:pPr>
              <a:lnSpc>
                <a:spcPct val="80000"/>
              </a:lnSpc>
            </a:pPr>
            <a:r>
              <a:rPr lang="ru-RU" sz="1300" dirty="0"/>
              <a:t>Мама, а у тебя есть секреты расходов карманных денег? </a:t>
            </a:r>
          </a:p>
        </p:txBody>
      </p:sp>
      <p:sp>
        <p:nvSpPr>
          <p:cNvPr id="6" name="Объект 5"/>
          <p:cNvSpPr>
            <a:spLocks noGrp="1"/>
          </p:cNvSpPr>
          <p:nvPr>
            <p:ph sz="quarter" idx="4"/>
          </p:nvPr>
        </p:nvSpPr>
        <p:spPr>
          <a:xfrm>
            <a:off x="4645025" y="1052736"/>
            <a:ext cx="4041775" cy="5616623"/>
          </a:xfrm>
        </p:spPr>
        <p:txBody>
          <a:bodyPr>
            <a:noAutofit/>
          </a:bodyPr>
          <a:lstStyle/>
          <a:p>
            <a:pPr marL="0" indent="0" algn="just">
              <a:buNone/>
            </a:pPr>
            <a:r>
              <a:rPr lang="ru-RU" sz="1100" dirty="0" smtClean="0"/>
              <a:t>Помни главный секрет, </a:t>
            </a:r>
            <a:r>
              <a:rPr lang="ru-RU" sz="1100" u="sng" dirty="0" smtClean="0">
                <a:solidFill>
                  <a:srgbClr val="00B050"/>
                </a:solidFill>
              </a:rPr>
              <a:t>сэкономленные деньги = заработанные деньги.</a:t>
            </a:r>
            <a:r>
              <a:rPr lang="ru-RU" sz="1100" u="sng" dirty="0" smtClean="0"/>
              <a:t> </a:t>
            </a:r>
            <a:r>
              <a:rPr lang="ru-RU" sz="1100" dirty="0"/>
              <a:t>Береги копейки и вырастешь крепким рублем.</a:t>
            </a:r>
          </a:p>
          <a:p>
            <a:pPr algn="just">
              <a:buFontTx/>
              <a:buChar char="-"/>
            </a:pPr>
            <a:r>
              <a:rPr lang="ru-RU" sz="1100" dirty="0" smtClean="0"/>
              <a:t>Прежде, чем что-то купить задай себе вопрос, а действительно это мне нужно?</a:t>
            </a:r>
          </a:p>
          <a:p>
            <a:pPr algn="just">
              <a:buFontTx/>
              <a:buChar char="-"/>
            </a:pPr>
            <a:r>
              <a:rPr lang="ru-RU" sz="1100" dirty="0" smtClean="0"/>
              <a:t>Покупая в магазине товары, оплачивая проезд или другие траты, используй карту или </a:t>
            </a:r>
            <a:r>
              <a:rPr lang="ru-RU" sz="1100" dirty="0" err="1" smtClean="0"/>
              <a:t>стикер</a:t>
            </a:r>
            <a:r>
              <a:rPr lang="ru-RU" sz="1100" dirty="0" smtClean="0"/>
              <a:t>, сейчас многие банки возвращают часть денег от покупки в виде </a:t>
            </a:r>
            <a:r>
              <a:rPr lang="ru-RU" sz="1100" dirty="0" err="1" smtClean="0"/>
              <a:t>Кэшбека</a:t>
            </a:r>
            <a:r>
              <a:rPr lang="ru-RU" sz="1100" dirty="0" smtClean="0"/>
              <a:t>, которые затем можно также потратить. Это будет твой вклад в доход семейного бюджета,</a:t>
            </a:r>
          </a:p>
          <a:p>
            <a:pPr algn="just">
              <a:buFontTx/>
              <a:buChar char="-"/>
            </a:pPr>
            <a:r>
              <a:rPr lang="ru-RU" sz="1100" dirty="0" smtClean="0"/>
              <a:t>Не забывай и про карты скидок в магазинах, это также позволит вернуть часть денег в бюджет,</a:t>
            </a:r>
          </a:p>
          <a:p>
            <a:pPr algn="just">
              <a:buFontTx/>
              <a:buChar char="-"/>
            </a:pPr>
            <a:r>
              <a:rPr lang="ru-RU" sz="1100" dirty="0" smtClean="0"/>
              <a:t>Проверяй на кассе чек, где прописана стоимость товара,  с ценником в магазине, очень часто ценники указаны меньше, чем пробивают товар на кассе, и ты смело можешь просить продавцов вернуть эту разницу. Это опять твой вклад в возврат средств в семейный бюджет,</a:t>
            </a:r>
          </a:p>
          <a:p>
            <a:pPr algn="just">
              <a:buFontTx/>
              <a:buChar char="-"/>
            </a:pPr>
            <a:r>
              <a:rPr lang="ru-RU" sz="1100" dirty="0" smtClean="0"/>
              <a:t>Проверяй расчет стоимости покупки за продавцом, если товар весовой, так ты и потренируешься в математике, и сможешь убедиться в корректности суммы. К сожалению, продавцы часто пользуются тем, что покупатели не считают, и прибавляют сумму к покупке. А как говорится,  копейка рубль бережет. Ты же хочешь вырасти крепкой и устойчивой ?</a:t>
            </a:r>
          </a:p>
          <a:p>
            <a:pPr algn="just">
              <a:buFontTx/>
              <a:buChar char="-"/>
            </a:pPr>
            <a:r>
              <a:rPr lang="ru-RU" sz="1100" dirty="0" smtClean="0"/>
              <a:t>Также можно проверить вес товара на контрольных весах, чтобы удостовериться, что и в весе товара все верно. Иногда и с этим параметром цена увеличивается, и покупатель платит больше. Помни, деньги любят счет и учет,</a:t>
            </a:r>
          </a:p>
          <a:p>
            <a:pPr algn="just">
              <a:buFontTx/>
              <a:buChar char="-"/>
            </a:pPr>
            <a:r>
              <a:rPr lang="ru-RU" sz="1100" dirty="0" smtClean="0"/>
              <a:t>Расположение самых выгодных для продавца товаров в магазине – на уровне глаз покупателя. Если ты посмотришь на полки выше или ниже, то сможешь найти товары по более выгодным ценам.</a:t>
            </a:r>
          </a:p>
        </p:txBody>
      </p:sp>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4005064"/>
            <a:ext cx="2736304"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Номер слайда 6"/>
          <p:cNvSpPr>
            <a:spLocks noGrp="1"/>
          </p:cNvSpPr>
          <p:nvPr>
            <p:ph type="sldNum" sz="quarter" idx="12"/>
          </p:nvPr>
        </p:nvSpPr>
        <p:spPr/>
        <p:txBody>
          <a:bodyPr/>
          <a:lstStyle/>
          <a:p>
            <a:fld id="{21340858-A0CD-4465-BBC8-1CDDB874B765}" type="slidenum">
              <a:rPr lang="ru-RU" smtClean="0"/>
              <a:pPr/>
              <a:t>6</a:t>
            </a:fld>
            <a:endParaRPr lang="ru-RU"/>
          </a:p>
        </p:txBody>
      </p:sp>
      <p:pic>
        <p:nvPicPr>
          <p:cNvPr id="8" name="zvuk-krutjaschejsja-mone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805874" y="5589240"/>
            <a:ext cx="487363" cy="487363"/>
          </a:xfrm>
          <a:prstGeom prst="rect">
            <a:avLst/>
          </a:prstGeom>
        </p:spPr>
      </p:pic>
    </p:spTree>
    <p:extLst>
      <p:ext uri="{BB962C8B-B14F-4D97-AF65-F5344CB8AC3E}">
        <p14:creationId xmlns:p14="http://schemas.microsoft.com/office/powerpoint/2010/main" val="380449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a:bodyPr>
          <a:lstStyle/>
          <a:p>
            <a:r>
              <a:rPr lang="ru-RU" sz="2400" dirty="0">
                <a:solidFill>
                  <a:srgbClr val="00B050"/>
                </a:solidFill>
              </a:rPr>
              <a:t>Уроки экономики для взрослых </a:t>
            </a:r>
            <a:r>
              <a:rPr lang="ru-RU" sz="2400" dirty="0" smtClean="0">
                <a:solidFill>
                  <a:srgbClr val="00B050"/>
                </a:solidFill>
              </a:rPr>
              <a:t>и детей</a:t>
            </a:r>
            <a:endParaRPr lang="ru-RU" sz="2400" dirty="0">
              <a:solidFill>
                <a:srgbClr val="00B050"/>
              </a:solidFill>
            </a:endParaRPr>
          </a:p>
        </p:txBody>
      </p:sp>
      <p:sp>
        <p:nvSpPr>
          <p:cNvPr id="3" name="Объект 2"/>
          <p:cNvSpPr>
            <a:spLocks noGrp="1"/>
          </p:cNvSpPr>
          <p:nvPr>
            <p:ph idx="1"/>
          </p:nvPr>
        </p:nvSpPr>
        <p:spPr>
          <a:xfrm>
            <a:off x="457200" y="764704"/>
            <a:ext cx="6491064" cy="5760640"/>
          </a:xfrm>
        </p:spPr>
        <p:txBody>
          <a:bodyPr>
            <a:normAutofit fontScale="25000" lnSpcReduction="20000"/>
          </a:bodyPr>
          <a:lstStyle/>
          <a:p>
            <a:pPr marL="0" indent="0">
              <a:buNone/>
            </a:pPr>
            <a:r>
              <a:rPr lang="ru-RU" sz="4400" dirty="0" smtClean="0"/>
              <a:t>Расскажу вам еще о возможностях, которые позволяют сберечь Рубль, и вырасти крепким и большим.</a:t>
            </a:r>
          </a:p>
          <a:p>
            <a:pPr>
              <a:buFontTx/>
              <a:buChar char="-"/>
            </a:pPr>
            <a:r>
              <a:rPr lang="ru-RU" sz="4400" dirty="0" smtClean="0"/>
              <a:t>Государство является частью нашей семьи, и оно заботится о благосостоянии каждого гражданина. Знание – это сила. Копейка, наверняка, в школе ты не раз слышала такую фразу. Так вот, знания законов позволяет пополнить семейный бюджет из бюджета государства. Например, возврат налога на доходы физических лиц за совершение определенных покупок или оплат услуг. Таких, как покупка квартиры, оплата обучения, лечения, а также при инвестировании в фондовый рынок. В результате наш семейный бюджет пополняется, и наш доход опять растет.</a:t>
            </a:r>
          </a:p>
          <a:p>
            <a:pPr>
              <a:buFontTx/>
              <a:buChar char="-"/>
            </a:pPr>
            <a:r>
              <a:rPr lang="ru-RU" sz="4400" dirty="0" smtClean="0"/>
              <a:t>Знания это вообще главная сила, например, если ты изучаешь условия обслуживания в разных банках, то с легкостью можешь найти наиболее выгодные условия обслуживания, и экономить, оплачивая без комиссии платежи, а в некоторых банках и зарабатывать при оплате коммунальных платежей. Да, сейчас даже за оплату коммуналки платят </a:t>
            </a:r>
            <a:r>
              <a:rPr lang="ru-RU" sz="4400" dirty="0" err="1" smtClean="0"/>
              <a:t>кэшбек</a:t>
            </a:r>
            <a:r>
              <a:rPr lang="ru-RU" sz="4400" dirty="0" smtClean="0"/>
              <a:t>.</a:t>
            </a:r>
          </a:p>
          <a:p>
            <a:pPr>
              <a:buFontTx/>
              <a:buChar char="-"/>
            </a:pPr>
            <a:r>
              <a:rPr lang="ru-RU" sz="4400" dirty="0" smtClean="0"/>
              <a:t>Если в вашей семье запланирована крупная покупка, то также стоит изучить условия рассрочки в банках, либо возможность использования беспроцентным кредитом (кредитной карты) для оплаты покупки. Даже если у вас есть вся сумма для оплаты покупки, Вы можете оплатить ее в рассрочку, не платя проценты банку. При этом, сумму денег разместить на накопительном счете. В этом случае, важно помнить, что дисциплина оплаты платежей по рассрочке или кредитной карте очень важна. Все платежи нужно производить строго по графике, а лучше чуть раньше.</a:t>
            </a:r>
          </a:p>
          <a:p>
            <a:pPr>
              <a:buFontTx/>
              <a:buChar char="-"/>
            </a:pPr>
            <a:r>
              <a:rPr lang="ru-RU" sz="4400" dirty="0" smtClean="0"/>
              <a:t>Банки сейчас платят своим клиентам, если Вы рекомендуете их услуги своим знакомым, поэтому если Вы нашли выгодные условия, и порекомендовали этот банк другу. То вполне можете еще и получить вознаграждение от банка, тем самым вновь пополните семейный бюджет.</a:t>
            </a:r>
          </a:p>
          <a:p>
            <a:pPr>
              <a:buFontTx/>
              <a:buChar char="-"/>
            </a:pPr>
            <a:r>
              <a:rPr lang="ru-RU" sz="4400" dirty="0" smtClean="0"/>
              <a:t>Если вам предлагают оплатить покупки по </a:t>
            </a:r>
            <a:r>
              <a:rPr lang="en-US" sz="4400" dirty="0" smtClean="0"/>
              <a:t>QR</a:t>
            </a:r>
            <a:r>
              <a:rPr lang="ru-RU" sz="4400" dirty="0" smtClean="0"/>
              <a:t>-коду, то помните, что на этом сэкономит магазин, избегая комиссии, а вы возможно лишитесь начисления </a:t>
            </a:r>
            <a:r>
              <a:rPr lang="ru-RU" sz="4400" dirty="0" err="1" smtClean="0"/>
              <a:t>Кэшбека</a:t>
            </a:r>
            <a:r>
              <a:rPr lang="ru-RU" sz="4400" dirty="0" smtClean="0"/>
              <a:t>. Поэтому я преимущественно оплачиваю покупки картой или платежным </a:t>
            </a:r>
            <a:r>
              <a:rPr lang="ru-RU" sz="4400" dirty="0" err="1" smtClean="0"/>
              <a:t>стикером</a:t>
            </a:r>
            <a:r>
              <a:rPr lang="ru-RU" sz="4400" dirty="0" smtClean="0"/>
              <a:t>, при этом имея несколько банковских карт тщательно выбираю карту банка, по которому у меня будет максимальный </a:t>
            </a:r>
            <a:r>
              <a:rPr lang="ru-RU" sz="4400" dirty="0" err="1" smtClean="0"/>
              <a:t>кэшбек</a:t>
            </a:r>
            <a:r>
              <a:rPr lang="ru-RU" sz="4400" dirty="0" smtClean="0"/>
              <a:t>. Например, для оплаты бензина у меня одна карта, для оплаты покупок в продуктовом магазине – вторая, а для аптеки может быть третья. Бывает, что за покупку </a:t>
            </a:r>
            <a:r>
              <a:rPr lang="ru-RU" sz="4400" dirty="0" err="1" smtClean="0"/>
              <a:t>жд</a:t>
            </a:r>
            <a:r>
              <a:rPr lang="ru-RU" sz="4400" dirty="0" smtClean="0"/>
              <a:t> билетов я могу вернуть 5% от покупки. «Копейка рубль бережет», а мои знания в сфере финансов позволяют мне регулярно пополнять семейный бюджет начисленным </a:t>
            </a:r>
            <a:r>
              <a:rPr lang="ru-RU" sz="4400" dirty="0" err="1" smtClean="0"/>
              <a:t>кешбеком</a:t>
            </a:r>
            <a:r>
              <a:rPr lang="ru-RU" sz="4400" dirty="0" smtClean="0"/>
              <a:t> от ежедневных трат.</a:t>
            </a:r>
          </a:p>
          <a:p>
            <a:pPr>
              <a:buFontTx/>
              <a:buChar char="-"/>
            </a:pPr>
            <a:r>
              <a:rPr lang="ru-RU" sz="4400" dirty="0" smtClean="0"/>
              <a:t>Использование системы быстрых платежей для переводов между банками без комиссии, сэкономленные деньги = заработанные деньги, уже многие знают об этой возможности, но к сожалению еще не все.</a:t>
            </a:r>
          </a:p>
          <a:p>
            <a:pPr>
              <a:buFontTx/>
              <a:buChar char="-"/>
            </a:pPr>
            <a:r>
              <a:rPr lang="ru-RU" sz="4400" dirty="0" smtClean="0"/>
              <a:t>Знание это сила, я вновь повторю эту фразу, и посоветую Вам начать изучать основы инвестирования в фондовый рынок, это один из инструментов, который позволяет обогнать уровень инфляции, сохранить и преумножить на горизонте времени. Государство также поощряет это направление, и возвращает 13 % от суммы инвестирования в индивидуальный инвестиционный счет, что позволяет увеличить доходность вашего капитала.</a:t>
            </a:r>
          </a:p>
          <a:p>
            <a:pPr>
              <a:buFontTx/>
              <a:buChar char="-"/>
            </a:pPr>
            <a:r>
              <a:rPr lang="ru-RU" sz="4400" dirty="0" smtClean="0"/>
              <a:t>Повторение, мать ученья. Храните деньги на накопительных счетах, а не на картах – это обеспечит дополнительный доход и пополнит семейный бюджет.</a:t>
            </a:r>
          </a:p>
          <a:p>
            <a:pPr>
              <a:buFontTx/>
              <a:buChar char="-"/>
            </a:pPr>
            <a:r>
              <a:rPr lang="ru-RU" sz="4400" dirty="0" smtClean="0"/>
              <a:t>Совершайте выгодные покупки, используйте </a:t>
            </a:r>
            <a:r>
              <a:rPr lang="ru-RU" sz="4400" dirty="0" err="1" smtClean="0"/>
              <a:t>промокоды</a:t>
            </a:r>
            <a:r>
              <a:rPr lang="ru-RU" sz="4400" dirty="0" smtClean="0"/>
              <a:t>, сезонные скидки, скидки магазинов.</a:t>
            </a:r>
          </a:p>
          <a:p>
            <a:pPr>
              <a:buFontTx/>
              <a:buChar char="-"/>
            </a:pPr>
            <a:endParaRPr lang="ru-RU"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2204864"/>
            <a:ext cx="1863509" cy="1985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p:txBody>
          <a:bodyPr/>
          <a:lstStyle/>
          <a:p>
            <a:fld id="{21340858-A0CD-4465-BBC8-1CDDB874B765}" type="slidenum">
              <a:rPr lang="ru-RU" smtClean="0"/>
              <a:pPr/>
              <a:t>7</a:t>
            </a:fld>
            <a:endParaRPr lang="ru-RU"/>
          </a:p>
        </p:txBody>
      </p:sp>
      <p:pic>
        <p:nvPicPr>
          <p:cNvPr id="5" name="liam_m-in-my-sou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596336" y="4437112"/>
            <a:ext cx="487363" cy="487363"/>
          </a:xfrm>
          <a:prstGeom prst="rect">
            <a:avLst/>
          </a:prstGeom>
        </p:spPr>
      </p:pic>
    </p:spTree>
    <p:extLst>
      <p:ext uri="{BB962C8B-B14F-4D97-AF65-F5344CB8AC3E}">
        <p14:creationId xmlns:p14="http://schemas.microsoft.com/office/powerpoint/2010/main" val="33300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6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a:bodyPr>
          <a:lstStyle/>
          <a:p>
            <a:r>
              <a:rPr lang="ru-RU" sz="2400" dirty="0">
                <a:solidFill>
                  <a:srgbClr val="00B050"/>
                </a:solidFill>
              </a:rPr>
              <a:t>Семейный бюджет – семейное дело</a:t>
            </a:r>
          </a:p>
        </p:txBody>
      </p:sp>
      <p:sp>
        <p:nvSpPr>
          <p:cNvPr id="3" name="Объект 2"/>
          <p:cNvSpPr>
            <a:spLocks noGrp="1"/>
          </p:cNvSpPr>
          <p:nvPr>
            <p:ph idx="1"/>
          </p:nvPr>
        </p:nvSpPr>
        <p:spPr>
          <a:xfrm>
            <a:off x="457200" y="836712"/>
            <a:ext cx="5987008" cy="5289451"/>
          </a:xfrm>
        </p:spPr>
        <p:txBody>
          <a:bodyPr>
            <a:normAutofit fontScale="40000" lnSpcReduction="20000"/>
          </a:bodyPr>
          <a:lstStyle/>
          <a:p>
            <a:r>
              <a:rPr lang="ru-RU" dirty="0" smtClean="0"/>
              <a:t>Мама, как много надо знать, чтобы вырасти большой и крепкой. Копейка, только вот мало знать, надо еще и регулярно тренировать свои финансовые привычки, чтобы стать крепкой и устойчивой. О каких привычках ты говоришь?</a:t>
            </a:r>
          </a:p>
          <a:p>
            <a:r>
              <a:rPr lang="ru-RU" u="sng" dirty="0" smtClean="0"/>
              <a:t>Планирование</a:t>
            </a:r>
            <a:r>
              <a:rPr lang="ru-RU" dirty="0" smtClean="0"/>
              <a:t>, например, ты можешь приготовить дома перекус (бутерброд, фрукты, бутылка воды),  а не покупать в школьном кафе, сэкономив карманные деньги. Нужно лишь заранее спланировать меню перекуса и взять его из дома.</a:t>
            </a:r>
          </a:p>
          <a:p>
            <a:r>
              <a:rPr lang="ru-RU" u="sng" dirty="0" smtClean="0"/>
              <a:t>Сохранять, то что имеешь</a:t>
            </a:r>
            <a:r>
              <a:rPr lang="ru-RU" dirty="0" smtClean="0"/>
              <a:t>. Бережное отношение к вещам, если ты будешь аккуратно носить вещи, и не терять их, то мы сможем избежать лишних трат, и это опять позволит сохранить наш семейный бюджет.</a:t>
            </a:r>
          </a:p>
          <a:p>
            <a:r>
              <a:rPr lang="ru-RU" u="sng" dirty="0" smtClean="0"/>
              <a:t>Защищать свои финансы</a:t>
            </a:r>
            <a:r>
              <a:rPr lang="ru-RU" dirty="0" smtClean="0"/>
              <a:t>, всегда помнить о том, как безопасно обращаться с деньгами, мы с тобой подробно это рассмотрели.</a:t>
            </a:r>
          </a:p>
          <a:p>
            <a:r>
              <a:rPr lang="ru-RU" u="sng" dirty="0" smtClean="0"/>
              <a:t>Контролировать</a:t>
            </a:r>
            <a:r>
              <a:rPr lang="ru-RU" dirty="0" smtClean="0"/>
              <a:t>, всегда считать, и проверять все покупки. Это и тренировка в математике, и твой вклад в семейный бюджет. Даже взрослые не все считают, и недобросовестные продавцы этим пользуются, обогащая свои карманы, за счет отсутствия контроля со стороны покупателя. А ведь, простое действие может существенно пополнить семейный бюджет, и приблизить нас к общей семейной цели.</a:t>
            </a:r>
          </a:p>
          <a:p>
            <a:r>
              <a:rPr lang="ru-RU" u="sng" dirty="0" smtClean="0"/>
              <a:t>Дисциплина</a:t>
            </a:r>
            <a:r>
              <a:rPr lang="ru-RU" dirty="0" smtClean="0"/>
              <a:t>, это основа успеха в любом деле, порой эта простая привычка позволяет стать более успешным, чем человеку, который далек от этого навыка. В случае с деньгами, если ты принял решение на что-то копить, и регулярно откладывать часть дохода на эти цели, то это  обязательно нужно делать, иначе ты просто не достигнешь своей мечты. А мы ведь хотим опять всей семьей отправиться в отпуск, правда?</a:t>
            </a:r>
          </a:p>
          <a:p>
            <a:r>
              <a:rPr lang="ru-RU" u="sng" dirty="0" smtClean="0"/>
              <a:t>Инвестиции</a:t>
            </a:r>
            <a:r>
              <a:rPr lang="ru-RU" dirty="0" smtClean="0"/>
              <a:t> – это моя любимая тема, ты знаешь, потому что она мне очень близка. Что же это такое ? Инвестиции это вложение «сегодня» с целью получения прибыли в будущем. Сейчас твоей инвестицией в будущее нашей семьи это знания, которые ты получаешь каждый день в школе, и которые в будущем ты будешь использовать для получения более высокого дохода. И помни, Знание это сила, и это главный секрет богатства.</a:t>
            </a:r>
            <a:endParaRPr lang="ru-RU"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44208" y="1628801"/>
            <a:ext cx="2344314"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p:txBody>
          <a:bodyPr/>
          <a:lstStyle/>
          <a:p>
            <a:fld id="{21340858-A0CD-4465-BBC8-1CDDB874B765}" type="slidenum">
              <a:rPr lang="ru-RU" smtClean="0"/>
              <a:pPr/>
              <a:t>8</a:t>
            </a:fld>
            <a:endParaRPr lang="ru-RU"/>
          </a:p>
        </p:txBody>
      </p:sp>
      <p:pic>
        <p:nvPicPr>
          <p:cNvPr id="5" name="00009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616365" y="4941168"/>
            <a:ext cx="487363" cy="487363"/>
          </a:xfrm>
          <a:prstGeom prst="rect">
            <a:avLst/>
          </a:prstGeom>
        </p:spPr>
      </p:pic>
    </p:spTree>
    <p:extLst>
      <p:ext uri="{BB962C8B-B14F-4D97-AF65-F5344CB8AC3E}">
        <p14:creationId xmlns:p14="http://schemas.microsoft.com/office/powerpoint/2010/main" val="211611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dirty="0">
                <a:solidFill>
                  <a:srgbClr val="00B050"/>
                </a:solidFill>
              </a:rPr>
              <a:t>Копейка рубль </a:t>
            </a:r>
            <a:r>
              <a:rPr lang="ru-RU" dirty="0" smtClean="0">
                <a:solidFill>
                  <a:srgbClr val="00B050"/>
                </a:solidFill>
              </a:rPr>
              <a:t>бережёт</a:t>
            </a:r>
            <a:r>
              <a:rPr lang="ru-RU" dirty="0">
                <a:solidFill>
                  <a:srgbClr val="00B050"/>
                </a:solidFill>
              </a:rPr>
              <a:t>, </a:t>
            </a:r>
            <a:br>
              <a:rPr lang="ru-RU" dirty="0">
                <a:solidFill>
                  <a:srgbClr val="00B050"/>
                </a:solidFill>
              </a:rPr>
            </a:br>
            <a:r>
              <a:rPr lang="ru-RU" dirty="0">
                <a:solidFill>
                  <a:srgbClr val="00B050"/>
                </a:solidFill>
              </a:rPr>
              <a:t>к семейной цели приведет!</a:t>
            </a:r>
          </a:p>
        </p:txBody>
      </p:sp>
      <p:pic>
        <p:nvPicPr>
          <p:cNvPr id="8194" name="Picture 2"/>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tretch>
            <a:fillRect/>
          </a:stretch>
        </p:blipFill>
        <p:spPr bwMode="auto">
          <a:xfrm>
            <a:off x="457200" y="2357361"/>
            <a:ext cx="4038600" cy="301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p:txBody>
          <a:bodyPr>
            <a:normAutofit fontScale="92500" lnSpcReduction="10000"/>
          </a:bodyPr>
          <a:lstStyle/>
          <a:p>
            <a:pPr marL="0" indent="0">
              <a:buNone/>
            </a:pPr>
            <a:r>
              <a:rPr lang="ru-RU" dirty="0" smtClean="0"/>
              <a:t>Если ты хочешь хорошо зарабатывать в будущем – учись и развивайся!</a:t>
            </a:r>
          </a:p>
          <a:p>
            <a:pPr marL="0" indent="0">
              <a:buNone/>
            </a:pPr>
            <a:r>
              <a:rPr lang="ru-RU" dirty="0" smtClean="0"/>
              <a:t>Участвуй в предметных олимпиадах, </a:t>
            </a:r>
          </a:p>
          <a:p>
            <a:pPr marL="0" indent="0">
              <a:buNone/>
            </a:pPr>
            <a:r>
              <a:rPr lang="ru-RU" dirty="0" smtClean="0"/>
              <a:t>Смотри познавательные каналы, </a:t>
            </a:r>
          </a:p>
          <a:p>
            <a:pPr marL="0" indent="0">
              <a:buNone/>
            </a:pPr>
            <a:r>
              <a:rPr lang="ru-RU" dirty="0" smtClean="0"/>
              <a:t>Читай книги.</a:t>
            </a:r>
          </a:p>
          <a:p>
            <a:pPr marL="0" indent="0">
              <a:buNone/>
            </a:pPr>
            <a:r>
              <a:rPr lang="ru-RU" dirty="0" smtClean="0"/>
              <a:t>Богатство это не только деньги, но и то, что знаешь и умеешь. </a:t>
            </a:r>
            <a:endParaRPr lang="ru-RU" dirty="0"/>
          </a:p>
        </p:txBody>
      </p:sp>
      <p:sp>
        <p:nvSpPr>
          <p:cNvPr id="3" name="Номер слайда 2"/>
          <p:cNvSpPr>
            <a:spLocks noGrp="1"/>
          </p:cNvSpPr>
          <p:nvPr>
            <p:ph type="sldNum" sz="quarter" idx="12"/>
          </p:nvPr>
        </p:nvSpPr>
        <p:spPr/>
        <p:txBody>
          <a:bodyPr/>
          <a:lstStyle/>
          <a:p>
            <a:fld id="{21340858-A0CD-4465-BBC8-1CDDB874B765}" type="slidenum">
              <a:rPr lang="ru-RU" smtClean="0"/>
              <a:pPr/>
              <a:t>9</a:t>
            </a:fld>
            <a:endParaRPr lang="ru-RU"/>
          </a:p>
        </p:txBody>
      </p:sp>
      <p:pic>
        <p:nvPicPr>
          <p:cNvPr id="5" name="minusok_hya_-_fanfary-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483768" y="5373216"/>
            <a:ext cx="487363" cy="487363"/>
          </a:xfrm>
          <a:prstGeom prst="rect">
            <a:avLst/>
          </a:prstGeom>
        </p:spPr>
      </p:pic>
    </p:spTree>
    <p:extLst>
      <p:ext uri="{BB962C8B-B14F-4D97-AF65-F5344CB8AC3E}">
        <p14:creationId xmlns:p14="http://schemas.microsoft.com/office/powerpoint/2010/main" val="106804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2191</Words>
  <Application>Microsoft Office PowerPoint</Application>
  <PresentationFormat>Экран (4:3)</PresentationFormat>
  <Paragraphs>83</Paragraphs>
  <Slides>10</Slides>
  <Notes>0</Notes>
  <HiddenSlides>0</HiddenSlides>
  <MMClips>9</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Тема Office</vt:lpstr>
      <vt:lpstr>«Копейка рубль бережёт»</vt:lpstr>
      <vt:lpstr>Семейные финансы</vt:lpstr>
      <vt:lpstr>Планирование семейного бюджета – вклад ребенка</vt:lpstr>
      <vt:lpstr>Ежедневный выбор – реализация большой финансовой цели</vt:lpstr>
      <vt:lpstr>Безопасное обращение с деньгами</vt:lpstr>
      <vt:lpstr>Карманные деньги</vt:lpstr>
      <vt:lpstr>Уроки экономики для взрослых и детей</vt:lpstr>
      <vt:lpstr>Семейный бюджет – семейное дело</vt:lpstr>
      <vt:lpstr>Копейка рубль бережёт,  к семейной цели приведет!</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My</dc:creator>
  <cp:lastModifiedBy>AMD</cp:lastModifiedBy>
  <cp:revision>55</cp:revision>
  <dcterms:created xsi:type="dcterms:W3CDTF">2024-04-03T18:31:06Z</dcterms:created>
  <dcterms:modified xsi:type="dcterms:W3CDTF">2025-02-27T17:05:11Z</dcterms:modified>
</cp:coreProperties>
</file>